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80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59" r:id="rId29"/>
    <p:sldId id="260" r:id="rId3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8CAE"/>
    <a:srgbClr val="092A67"/>
    <a:srgbClr val="F5CE31"/>
    <a:srgbClr val="003B7A"/>
    <a:srgbClr val="026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3294"/>
  </p:normalViewPr>
  <p:slideViewPr>
    <p:cSldViewPr snapToGrid="0">
      <p:cViewPr varScale="1">
        <p:scale>
          <a:sx n="111" d="100"/>
          <a:sy n="111" d="100"/>
        </p:scale>
        <p:origin x="51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0E59F-BCDF-B547-B5F0-80FB1F5C3587}" type="datetimeFigureOut">
              <a:rPr lang="en-US" smtClean="0"/>
              <a:pPr/>
              <a:t>4/1/18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A576A-462E-B247-814C-32E8FA05C3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53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762" y="641838"/>
            <a:ext cx="7675684" cy="2703025"/>
          </a:xfrm>
        </p:spPr>
        <p:txBody>
          <a:bodyPr anchor="b">
            <a:normAutofit/>
          </a:bodyPr>
          <a:lstStyle>
            <a:lvl1pPr algn="r">
              <a:defRPr sz="4800" b="1">
                <a:solidFill>
                  <a:srgbClr val="003B7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762" y="3602037"/>
            <a:ext cx="7666892" cy="1998663"/>
          </a:xfrm>
        </p:spPr>
        <p:txBody>
          <a:bodyPr>
            <a:normAutofit/>
          </a:bodyPr>
          <a:lstStyle>
            <a:lvl1pPr marL="0" indent="0" algn="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729763" y="3475566"/>
            <a:ext cx="7675683" cy="0"/>
          </a:xfrm>
          <a:prstGeom prst="line">
            <a:avLst/>
          </a:prstGeom>
          <a:ln>
            <a:solidFill>
              <a:srgbClr val="003B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603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757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349689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64294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AutoShape 32"/>
          <p:cNvSpPr>
            <a:spLocks noChangeArrowheads="1"/>
          </p:cNvSpPr>
          <p:nvPr userDrawn="1"/>
        </p:nvSpPr>
        <p:spPr bwMode="gray">
          <a:xfrm>
            <a:off x="3352800" y="4956171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val 34"/>
          <p:cNvSpPr>
            <a:spLocks noChangeArrowheads="1"/>
          </p:cNvSpPr>
          <p:nvPr userDrawn="1"/>
        </p:nvSpPr>
        <p:spPr bwMode="gray">
          <a:xfrm>
            <a:off x="3276600" y="5089521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5526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7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500921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825710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785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65992"/>
            <a:ext cx="4629150" cy="53950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144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54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376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5520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5520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25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88976"/>
            <a:ext cx="7886700" cy="1057275"/>
          </a:xfrm>
        </p:spPr>
        <p:txBody>
          <a:bodyPr>
            <a:noAutofit/>
          </a:bodyPr>
          <a:lstStyle>
            <a:lvl1pPr algn="ctr">
              <a:defRPr sz="52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218160" y="1602778"/>
            <a:ext cx="6711950" cy="4079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556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8650" y="488976"/>
            <a:ext cx="7886700" cy="1057275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>
              <a:defRPr sz="5200" b="1" cap="none" spc="50">
                <a:ln w="11430"/>
                <a:solidFill>
                  <a:schemeClr val="accent2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6" y="1778718"/>
            <a:ext cx="4448606" cy="2295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723292" y="4314788"/>
            <a:ext cx="5715000" cy="1474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5798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35369"/>
            <a:ext cx="7886700" cy="4264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71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6" y="3873501"/>
            <a:ext cx="8501743" cy="1781175"/>
          </a:xfrm>
        </p:spPr>
        <p:txBody>
          <a:bodyPr anchor="ctr"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3657600"/>
          </a:xfrm>
          <a:prstGeom prst="rect">
            <a:avLst/>
          </a:prstGeom>
          <a:solidFill>
            <a:srgbClr val="003B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FITlogo.png"/>
          <p:cNvPicPr>
            <a:picLocks noChangeAspect="1"/>
          </p:cNvPicPr>
          <p:nvPr userDrawn="1"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7559">
            <a:off x="6062648" y="-224663"/>
            <a:ext cx="3524140" cy="469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6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93825"/>
            <a:ext cx="3886200" cy="43211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93827"/>
            <a:ext cx="3886200" cy="4321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4346890" y="5715002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05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89063"/>
            <a:ext cx="3868340" cy="91452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318480"/>
            <a:ext cx="3868340" cy="3385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89063"/>
            <a:ext cx="3887391" cy="82391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18480"/>
            <a:ext cx="3887391" cy="3385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 userDrawn="1"/>
        </p:nvSpPr>
        <p:spPr>
          <a:xfrm>
            <a:off x="4336004" y="5704117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5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5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7"/>
          <p:cNvSpPr>
            <a:spLocks noChangeShapeType="1"/>
          </p:cNvSpPr>
          <p:nvPr userDrawn="1"/>
        </p:nvSpPr>
        <p:spPr bwMode="auto">
          <a:xfrm>
            <a:off x="2894946" y="2708000"/>
            <a:ext cx="480054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7"/>
          <p:cNvSpPr>
            <a:spLocks noChangeShapeType="1"/>
          </p:cNvSpPr>
          <p:nvPr userDrawn="1"/>
        </p:nvSpPr>
        <p:spPr bwMode="auto">
          <a:xfrm>
            <a:off x="2806365" y="4114465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41240" y="2007220"/>
            <a:ext cx="417152" cy="60702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39"/>
            <a:ext cx="452386" cy="588891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01476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491795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Line 6"/>
          <p:cNvSpPr>
            <a:spLocks noChangeShapeType="1"/>
          </p:cNvSpPr>
          <p:nvPr userDrawn="1"/>
        </p:nvSpPr>
        <p:spPr bwMode="auto">
          <a:xfrm flipV="1">
            <a:off x="2526250" y="2703602"/>
            <a:ext cx="341385" cy="191163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40221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2485283" y="4574276"/>
            <a:ext cx="382351" cy="218473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178616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AutoShape 22"/>
          <p:cNvSpPr>
            <a:spLocks noChangeArrowheads="1"/>
          </p:cNvSpPr>
          <p:nvPr userDrawn="1"/>
        </p:nvSpPr>
        <p:spPr bwMode="gray">
          <a:xfrm>
            <a:off x="3352800" y="2467185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314186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190363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Oval 27"/>
          <p:cNvSpPr>
            <a:spLocks noChangeArrowheads="1"/>
          </p:cNvSpPr>
          <p:nvPr userDrawn="1"/>
        </p:nvSpPr>
        <p:spPr bwMode="gray">
          <a:xfrm>
            <a:off x="3276600" y="2600535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28791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AutoShape 29"/>
          <p:cNvSpPr>
            <a:spLocks noChangeArrowheads="1"/>
          </p:cNvSpPr>
          <p:nvPr userDrawn="1"/>
        </p:nvSpPr>
        <p:spPr bwMode="gray">
          <a:xfrm>
            <a:off x="3352800" y="5239198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Oval 31"/>
          <p:cNvSpPr>
            <a:spLocks noChangeArrowheads="1"/>
          </p:cNvSpPr>
          <p:nvPr userDrawn="1"/>
        </p:nvSpPr>
        <p:spPr bwMode="gray">
          <a:xfrm>
            <a:off x="3263900" y="5377310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AutoShape 32"/>
          <p:cNvSpPr>
            <a:spLocks noChangeArrowheads="1"/>
          </p:cNvSpPr>
          <p:nvPr userDrawn="1"/>
        </p:nvSpPr>
        <p:spPr bwMode="gray">
          <a:xfrm>
            <a:off x="3352800" y="4560176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val 34"/>
          <p:cNvSpPr>
            <a:spLocks noChangeArrowheads="1"/>
          </p:cNvSpPr>
          <p:nvPr userDrawn="1"/>
        </p:nvSpPr>
        <p:spPr bwMode="gray">
          <a:xfrm>
            <a:off x="3276600" y="4693526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18424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4" name="Text Placeholder 140"/>
          <p:cNvSpPr>
            <a:spLocks noGrp="1"/>
          </p:cNvSpPr>
          <p:nvPr>
            <p:ph type="body" sz="quarter" idx="11" hasCustomPrompt="1"/>
          </p:nvPr>
        </p:nvSpPr>
        <p:spPr>
          <a:xfrm>
            <a:off x="3660537" y="2524445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19763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6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529580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7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4613221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8" name="AutoShape 24"/>
          <p:cNvSpPr>
            <a:spLocks noChangeArrowheads="1"/>
          </p:cNvSpPr>
          <p:nvPr userDrawn="1"/>
        </p:nvSpPr>
        <p:spPr bwMode="gray">
          <a:xfrm>
            <a:off x="3351820" y="3854115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Oval 28"/>
          <p:cNvSpPr>
            <a:spLocks noChangeArrowheads="1"/>
          </p:cNvSpPr>
          <p:nvPr userDrawn="1"/>
        </p:nvSpPr>
        <p:spPr bwMode="gray">
          <a:xfrm>
            <a:off x="3278795" y="4000165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Text Placeholder 140"/>
          <p:cNvSpPr>
            <a:spLocks noGrp="1"/>
          </p:cNvSpPr>
          <p:nvPr>
            <p:ph type="body" sz="quarter" idx="15" hasCustomPrompt="1"/>
          </p:nvPr>
        </p:nvSpPr>
        <p:spPr>
          <a:xfrm>
            <a:off x="3665668" y="3909889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43" name="Line 7"/>
          <p:cNvSpPr>
            <a:spLocks noChangeShapeType="1"/>
          </p:cNvSpPr>
          <p:nvPr userDrawn="1"/>
        </p:nvSpPr>
        <p:spPr bwMode="auto">
          <a:xfrm>
            <a:off x="2869831" y="4799410"/>
            <a:ext cx="480054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Line 6"/>
          <p:cNvSpPr>
            <a:spLocks noChangeShapeType="1"/>
          </p:cNvSpPr>
          <p:nvPr userDrawn="1"/>
        </p:nvSpPr>
        <p:spPr bwMode="auto">
          <a:xfrm flipV="1">
            <a:off x="2673350" y="2995240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Line 7"/>
          <p:cNvSpPr>
            <a:spLocks noChangeShapeType="1"/>
          </p:cNvSpPr>
          <p:nvPr userDrawn="1"/>
        </p:nvSpPr>
        <p:spPr bwMode="auto">
          <a:xfrm>
            <a:off x="2749550" y="3757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Line 8"/>
          <p:cNvSpPr>
            <a:spLocks noChangeShapeType="1"/>
          </p:cNvSpPr>
          <p:nvPr userDrawn="1"/>
        </p:nvSpPr>
        <p:spPr bwMode="auto">
          <a:xfrm flipV="1">
            <a:off x="2673350" y="4487000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1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5" name="AutoShape 22"/>
          <p:cNvSpPr>
            <a:spLocks noChangeArrowheads="1"/>
          </p:cNvSpPr>
          <p:nvPr userDrawn="1"/>
        </p:nvSpPr>
        <p:spPr bwMode="gray">
          <a:xfrm>
            <a:off x="3352800" y="27539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7" name="AutoShape 24"/>
          <p:cNvSpPr>
            <a:spLocks noChangeArrowheads="1"/>
          </p:cNvSpPr>
          <p:nvPr userDrawn="1"/>
        </p:nvSpPr>
        <p:spPr bwMode="gray">
          <a:xfrm>
            <a:off x="3349625" y="349689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9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0" name="Oval 27"/>
          <p:cNvSpPr>
            <a:spLocks noChangeArrowheads="1"/>
          </p:cNvSpPr>
          <p:nvPr userDrawn="1"/>
        </p:nvSpPr>
        <p:spPr bwMode="gray">
          <a:xfrm>
            <a:off x="3276600" y="2887290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1" name="Oval 28"/>
          <p:cNvSpPr>
            <a:spLocks noChangeArrowheads="1"/>
          </p:cNvSpPr>
          <p:nvPr userDrawn="1"/>
        </p:nvSpPr>
        <p:spPr bwMode="gray">
          <a:xfrm>
            <a:off x="3276600" y="364294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2" name="AutoShape 29"/>
          <p:cNvSpPr>
            <a:spLocks noChangeArrowheads="1"/>
          </p:cNvSpPr>
          <p:nvPr userDrawn="1"/>
        </p:nvSpPr>
        <p:spPr bwMode="gray">
          <a:xfrm>
            <a:off x="3352800" y="4228728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4" name="Oval 31"/>
          <p:cNvSpPr>
            <a:spLocks noChangeArrowheads="1"/>
          </p:cNvSpPr>
          <p:nvPr userDrawn="1"/>
        </p:nvSpPr>
        <p:spPr bwMode="gray">
          <a:xfrm>
            <a:off x="3263900" y="4366840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5" name="AutoShape 32"/>
          <p:cNvSpPr>
            <a:spLocks noChangeArrowheads="1"/>
          </p:cNvSpPr>
          <p:nvPr userDrawn="1"/>
        </p:nvSpPr>
        <p:spPr bwMode="gray">
          <a:xfrm>
            <a:off x="3352800" y="4956171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7" name="Oval 34"/>
          <p:cNvSpPr>
            <a:spLocks noChangeArrowheads="1"/>
          </p:cNvSpPr>
          <p:nvPr userDrawn="1"/>
        </p:nvSpPr>
        <p:spPr bwMode="gray">
          <a:xfrm>
            <a:off x="3276600" y="5089521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1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2" name="Text Placeholder 140"/>
          <p:cNvSpPr>
            <a:spLocks noGrp="1"/>
          </p:cNvSpPr>
          <p:nvPr>
            <p:ph type="body" sz="quarter" idx="11" hasCustomPrompt="1"/>
          </p:nvPr>
        </p:nvSpPr>
        <p:spPr>
          <a:xfrm>
            <a:off x="3660537" y="2811200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3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5526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4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428533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5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500921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1047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mv="urn:schemas-microsoft-com:mac:vml"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22972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 flipV="1">
            <a:off x="2673350" y="4319952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296937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11542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AutoShape 29"/>
          <p:cNvSpPr>
            <a:spLocks noChangeArrowheads="1"/>
          </p:cNvSpPr>
          <p:nvPr userDrawn="1"/>
        </p:nvSpPr>
        <p:spPr bwMode="gray">
          <a:xfrm>
            <a:off x="3352800" y="4949672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Oval 31"/>
          <p:cNvSpPr>
            <a:spLocks noChangeArrowheads="1"/>
          </p:cNvSpPr>
          <p:nvPr userDrawn="1"/>
        </p:nvSpPr>
        <p:spPr bwMode="gray">
          <a:xfrm>
            <a:off x="3263900" y="5087784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0251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6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5006280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44" name="AutoShape 24"/>
          <p:cNvSpPr>
            <a:spLocks noChangeArrowheads="1"/>
          </p:cNvSpPr>
          <p:nvPr userDrawn="1"/>
        </p:nvSpPr>
        <p:spPr bwMode="gray">
          <a:xfrm>
            <a:off x="3352561" y="4053722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Oval 28"/>
          <p:cNvSpPr>
            <a:spLocks noChangeArrowheads="1"/>
          </p:cNvSpPr>
          <p:nvPr userDrawn="1"/>
        </p:nvSpPr>
        <p:spPr bwMode="gray">
          <a:xfrm>
            <a:off x="3279536" y="4199772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6409" y="410949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198864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35369"/>
            <a:ext cx="7886700" cy="4264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89434" y="6334489"/>
            <a:ext cx="9275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accent2"/>
                </a:solidFill>
                <a:latin typeface="Arial Narrow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35719" y="63298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2"/>
                </a:solidFill>
                <a:latin typeface="Arial Narrow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27" y="6175630"/>
            <a:ext cx="9144000" cy="682370"/>
          </a:xfrm>
          <a:prstGeom prst="rect">
            <a:avLst/>
          </a:prstGeom>
          <a:solidFill>
            <a:srgbClr val="003B7A"/>
          </a:solidFill>
          <a:ln>
            <a:solidFill>
              <a:srgbClr val="003B7A"/>
            </a:solidFill>
          </a:ln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Manual Input 7"/>
          <p:cNvSpPr/>
          <p:nvPr/>
        </p:nvSpPr>
        <p:spPr>
          <a:xfrm rot="16200000" flipV="1">
            <a:off x="1397977" y="4624751"/>
            <a:ext cx="844058" cy="364001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88" y="6159045"/>
            <a:ext cx="2190446" cy="5905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1220" y="6190527"/>
            <a:ext cx="1933187" cy="453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5948" y="6237174"/>
            <a:ext cx="2845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92A67"/>
                </a:solidFill>
              </a:rPr>
              <a:t>FACULTY OF INFORMATION TECHNOLOGY</a:t>
            </a:r>
          </a:p>
          <a:p>
            <a:r>
              <a:rPr lang="en-US" sz="1100" b="1" dirty="0">
                <a:solidFill>
                  <a:srgbClr val="092A67"/>
                </a:solidFill>
              </a:rPr>
              <a:t>THU DUC COLLEGE OF TECHNOLOGY</a:t>
            </a:r>
          </a:p>
        </p:txBody>
      </p:sp>
      <p:pic>
        <p:nvPicPr>
          <p:cNvPr id="15" name="Picture 14" descr="cdiologo_white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725" y="6228382"/>
            <a:ext cx="676275" cy="568071"/>
          </a:xfrm>
          <a:prstGeom prst="rect">
            <a:avLst/>
          </a:prstGeom>
        </p:spPr>
      </p:pic>
      <p:pic>
        <p:nvPicPr>
          <p:cNvPr id="17" name="Picture 16" descr="tdc_logo_white.png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8" y="6224952"/>
            <a:ext cx="437945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5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5" r:id="rId7"/>
    <p:sldLayoutId id="2147483662" r:id="rId8"/>
    <p:sldLayoutId id="2147483663" r:id="rId9"/>
    <p:sldLayoutId id="214748366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3B7A"/>
          </a:solidFill>
          <a:latin typeface="Arial Narrow" pitchFamily="34" charset="0"/>
          <a:ea typeface="+mj-ea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q"/>
        <a:defRPr sz="3200" b="1" kern="1200" baseline="0">
          <a:solidFill>
            <a:schemeClr val="accent2"/>
          </a:solidFill>
          <a:latin typeface="Arial Narrow" pitchFamily="34" charset="0"/>
          <a:ea typeface="+mn-ea"/>
          <a:cs typeface="+mn-cs"/>
        </a:defRPr>
      </a:lvl1pPr>
      <a:lvl2pPr marL="808038" indent="-350838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v"/>
        <a:defRPr sz="2800" kern="1200" baseline="0">
          <a:solidFill>
            <a:schemeClr val="accent1">
              <a:lumMod val="75000"/>
            </a:schemeClr>
          </a:solidFill>
          <a:latin typeface="Arial Narrow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400" kern="1200" baseline="0">
          <a:solidFill>
            <a:schemeClr val="accent2"/>
          </a:solidFill>
          <a:latin typeface="Arial Narrow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ü"/>
        <a:defRPr sz="2000" kern="1200" baseline="0">
          <a:solidFill>
            <a:schemeClr val="accent1">
              <a:lumMod val="75000"/>
            </a:schemeClr>
          </a:solidFill>
          <a:latin typeface="Arial Narrow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accent2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 Hebrew" charset="-79"/>
                <a:ea typeface="Arial Hebrew" charset="-79"/>
                <a:cs typeface="Arial Hebrew" charset="-79"/>
              </a:rPr>
              <a:t>ĐA PHƯƠNG TIỆN VÀ TRUYỀN THÔNG THOẠI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II</a:t>
            </a:r>
          </a:p>
          <a:p>
            <a:r>
              <a:rPr lang="en-US" dirty="0"/>
              <a:t>Tiêu Kim Cương</a:t>
            </a:r>
          </a:p>
        </p:txBody>
      </p:sp>
    </p:spTree>
    <p:extLst>
      <p:ext uri="{BB962C8B-B14F-4D97-AF65-F5344CB8AC3E}">
        <p14:creationId xmlns:p14="http://schemas.microsoft.com/office/powerpoint/2010/main" val="3571978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MULTIMEDIA AND TELEPHONY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Taking photo in android</a:t>
            </a:r>
          </a:p>
          <a:p>
            <a:pPr lvl="1"/>
            <a:r>
              <a:rPr lang="en-US" dirty="0"/>
              <a:t>Taking a photo with the default camera 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9FC34-8400-2345-9C69-564961DB7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2466976"/>
            <a:ext cx="7683500" cy="34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52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MULTIMEDIA AND TELEPHONY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Taking photo in android</a:t>
            </a:r>
          </a:p>
          <a:p>
            <a:pPr lvl="1"/>
            <a:r>
              <a:rPr lang="en-US" dirty="0"/>
              <a:t>Taking a photo with Camera API</a:t>
            </a:r>
          </a:p>
          <a:p>
            <a:pPr lvl="2"/>
            <a:r>
              <a:rPr lang="en-US" dirty="0"/>
              <a:t>The Original Camera API (Up to Android 5.0 – API 21)</a:t>
            </a:r>
          </a:p>
          <a:p>
            <a:pPr lvl="2"/>
            <a:r>
              <a:rPr lang="en-US" dirty="0"/>
              <a:t>The Camera2 API (From Android 5.0 - API 21)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TextureView</a:t>
            </a:r>
            <a:r>
              <a:rPr lang="en-US" dirty="0"/>
              <a:t> to preview the image</a:t>
            </a:r>
          </a:p>
          <a:p>
            <a:pPr lvl="1"/>
            <a:r>
              <a:rPr lang="en-US" dirty="0"/>
              <a:t>Two main steps to work with Camera API:</a:t>
            </a:r>
          </a:p>
          <a:p>
            <a:pPr lvl="2"/>
            <a:r>
              <a:rPr lang="en-US" dirty="0"/>
              <a:t>Set up the preview (Using </a:t>
            </a:r>
            <a:r>
              <a:rPr lang="en-US" dirty="0" err="1"/>
              <a:t>TextureView</a:t>
            </a:r>
            <a:r>
              <a:rPr lang="en-US" dirty="0"/>
              <a:t>):</a:t>
            </a:r>
          </a:p>
          <a:p>
            <a:pPr lvl="3"/>
            <a:r>
              <a:rPr lang="en-US" dirty="0"/>
              <a:t>Implementing the </a:t>
            </a:r>
            <a:r>
              <a:rPr lang="en-US" dirty="0" err="1"/>
              <a:t>SurfaceTextureListener</a:t>
            </a:r>
            <a:endParaRPr lang="en-US" dirty="0"/>
          </a:p>
          <a:p>
            <a:pPr lvl="3"/>
            <a:r>
              <a:rPr lang="en-US" dirty="0"/>
              <a:t>Assigning to the Activity: </a:t>
            </a:r>
          </a:p>
          <a:p>
            <a:pPr lvl="4"/>
            <a:r>
              <a:rPr lang="en-US" dirty="0" err="1"/>
              <a:t>mTextureView.setSurfaceTextureListener</a:t>
            </a:r>
            <a:r>
              <a:rPr lang="en-US" dirty="0"/>
              <a:t>(this);</a:t>
            </a:r>
          </a:p>
          <a:p>
            <a:pPr lvl="2"/>
            <a:r>
              <a:rPr lang="en-US" dirty="0"/>
              <a:t>Capture the image</a:t>
            </a:r>
          </a:p>
          <a:p>
            <a:pPr lvl="3"/>
            <a:r>
              <a:rPr lang="en-US" dirty="0" err="1"/>
              <a:t>mCamera.takePicture</a:t>
            </a:r>
            <a:r>
              <a:rPr lang="en-US" dirty="0"/>
              <a:t>(null, null, </a:t>
            </a:r>
            <a:r>
              <a:rPr lang="en-US" dirty="0" err="1"/>
              <a:t>pictureCallback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71119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MULTIMEDIA AND TELEPHONY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Taking photo in android</a:t>
            </a:r>
          </a:p>
          <a:p>
            <a:pPr lvl="1"/>
            <a:r>
              <a:rPr lang="en-US" dirty="0"/>
              <a:t>Taking a photo with Camera API</a:t>
            </a:r>
          </a:p>
          <a:p>
            <a:pPr lvl="2"/>
            <a:r>
              <a:rPr lang="en-US" dirty="0"/>
              <a:t>"</a:t>
            </a:r>
            <a:r>
              <a:rPr lang="en-US" dirty="0" err="1"/>
              <a:t>android.permission.READ_EXTERNAL_STORAGE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"</a:t>
            </a:r>
            <a:r>
              <a:rPr lang="en-US" dirty="0" err="1"/>
              <a:t>android.permission.WRITE_EXTERNAL_STORAGE</a:t>
            </a:r>
            <a:r>
              <a:rPr lang="en-US" dirty="0"/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4D3A6-3026-F24D-B526-FA1200B06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3125165"/>
            <a:ext cx="7823200" cy="29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12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MULTIMEDIA AND TELEPHONY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Taking photo in android</a:t>
            </a:r>
          </a:p>
          <a:p>
            <a:pPr lvl="1"/>
            <a:r>
              <a:rPr lang="en-US" dirty="0"/>
              <a:t>Taking a photo with Camera API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4D528-8A30-004F-A960-19522BDE3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66977"/>
            <a:ext cx="7886700" cy="34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46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MULTIMEDIA AND TELEPHONY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Taking photo in android</a:t>
            </a:r>
          </a:p>
          <a:p>
            <a:pPr lvl="1"/>
            <a:r>
              <a:rPr lang="en-US" dirty="0"/>
              <a:t>Taking a photo with Camera API</a:t>
            </a:r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DC0995-3C7E-B449-8D9C-245E5A240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2678171"/>
            <a:ext cx="6680200" cy="194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93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MULTIMEDIA AND TELEPHONY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Taking photo in android</a:t>
            </a:r>
          </a:p>
          <a:p>
            <a:pPr lvl="1"/>
            <a:r>
              <a:rPr lang="en-US" dirty="0"/>
              <a:t>Taking a photo with Camera 2 API</a:t>
            </a:r>
          </a:p>
          <a:p>
            <a:pPr lvl="2"/>
            <a:r>
              <a:rPr lang="en-US" dirty="0"/>
              <a:t>Android level 21 or higher</a:t>
            </a:r>
          </a:p>
          <a:p>
            <a:pPr lvl="2"/>
            <a:r>
              <a:rPr lang="en-US" dirty="0"/>
              <a:t>"</a:t>
            </a:r>
            <a:r>
              <a:rPr lang="en-US" dirty="0" err="1"/>
              <a:t>android.permission.READ_EXTERNAL_STORAGE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"</a:t>
            </a:r>
            <a:r>
              <a:rPr lang="en-US" dirty="0" err="1"/>
              <a:t>android.permission.WRITE_EXTERNAL_STORAGE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Two steps of processing (The same as the old one)</a:t>
            </a:r>
          </a:p>
          <a:p>
            <a:pPr lvl="2"/>
            <a:r>
              <a:rPr lang="en-US" dirty="0"/>
              <a:t>Setting up the preview</a:t>
            </a:r>
          </a:p>
          <a:p>
            <a:pPr lvl="2"/>
            <a:r>
              <a:rPr lang="en-US" dirty="0"/>
              <a:t>Capturing the image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38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MULTIMEDIA AND TELEPHONY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Taking photo in android</a:t>
            </a:r>
          </a:p>
          <a:p>
            <a:pPr lvl="1"/>
            <a:r>
              <a:rPr lang="en-US" dirty="0"/>
              <a:t>Taking a photo with Camera 2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9859E-6EBC-5F47-9128-A53E364B5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49661"/>
            <a:ext cx="7886700" cy="360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50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MULTIMEDIA AND TELEPHONY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Taking photo in android</a:t>
            </a:r>
          </a:p>
          <a:p>
            <a:pPr lvl="1"/>
            <a:r>
              <a:rPr lang="en-US" dirty="0"/>
              <a:t>Taking a photo with Camera 2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9628F-EB46-C946-B4CC-8175CF947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66976"/>
            <a:ext cx="7886700" cy="330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52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MULTIMEDIA AND TELEPHONY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Taking photo in android</a:t>
            </a:r>
          </a:p>
          <a:p>
            <a:pPr lvl="1"/>
            <a:r>
              <a:rPr lang="en-US" dirty="0"/>
              <a:t>Taking a photo with Camera 2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7E4D8-C542-9145-A346-D5A35B49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56395"/>
            <a:ext cx="7886700" cy="264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49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MULTIMEDIA AND TELEPHONY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Telephony and the Network</a:t>
            </a:r>
          </a:p>
          <a:p>
            <a:pPr lvl="1"/>
            <a:r>
              <a:rPr lang="en-US" dirty="0"/>
              <a:t>How to make a phone call with default app</a:t>
            </a:r>
          </a:p>
          <a:p>
            <a:pPr lvl="2"/>
            <a:r>
              <a:rPr lang="en-US" dirty="0"/>
              <a:t>uses-permission: "</a:t>
            </a:r>
            <a:r>
              <a:rPr lang="en-US" dirty="0" err="1"/>
              <a:t>android.permission.CALL_PHONE</a:t>
            </a:r>
            <a:r>
              <a:rPr lang="en-US" dirty="0"/>
              <a:t>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582533-70F8-4649-B586-165001C87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22" y="2812648"/>
            <a:ext cx="7519928" cy="314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8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MULTIMEDIA AND TELEPHONY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Playing sound effects with </a:t>
            </a:r>
            <a:r>
              <a:rPr lang="en-US" dirty="0" err="1"/>
              <a:t>SoundPool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For short sound clips</a:t>
            </a:r>
          </a:p>
          <a:p>
            <a:pPr lvl="1"/>
            <a:r>
              <a:rPr lang="en-US" dirty="0"/>
              <a:t>To be able to create special effects with our sounds</a:t>
            </a:r>
          </a:p>
          <a:p>
            <a:pPr lvl="2"/>
            <a:r>
              <a:rPr lang="en-US" dirty="0"/>
              <a:t>Change the play rate</a:t>
            </a:r>
          </a:p>
          <a:p>
            <a:pPr lvl="2"/>
            <a:r>
              <a:rPr lang="en-US" dirty="0"/>
              <a:t>Multiple sounds to play simultaneously</a:t>
            </a:r>
          </a:p>
          <a:p>
            <a:pPr lvl="2"/>
            <a:r>
              <a:rPr lang="en-US" dirty="0"/>
              <a:t>Supported: .3gp, .</a:t>
            </a:r>
            <a:r>
              <a:rPr lang="en-US" dirty="0" err="1"/>
              <a:t>flac</a:t>
            </a:r>
            <a:r>
              <a:rPr lang="en-US" dirty="0"/>
              <a:t>, .mp3, .mid, .</a:t>
            </a:r>
            <a:r>
              <a:rPr lang="en-US" dirty="0" err="1"/>
              <a:t>xmf</a:t>
            </a:r>
            <a:r>
              <a:rPr lang="en-US" dirty="0"/>
              <a:t>, .</a:t>
            </a:r>
            <a:r>
              <a:rPr lang="en-US" dirty="0" err="1"/>
              <a:t>mxmf</a:t>
            </a:r>
            <a:r>
              <a:rPr lang="en-US" dirty="0"/>
              <a:t>, .</a:t>
            </a:r>
            <a:r>
              <a:rPr lang="en-US" dirty="0" err="1"/>
              <a:t>ogg</a:t>
            </a:r>
            <a:r>
              <a:rPr lang="en-US" dirty="0"/>
              <a:t>, .wav</a:t>
            </a:r>
          </a:p>
          <a:p>
            <a:pPr lvl="1"/>
            <a:r>
              <a:rPr lang="en-US" dirty="0"/>
              <a:t>Work good on API 21 or higher</a:t>
            </a:r>
          </a:p>
        </p:txBody>
      </p:sp>
    </p:spTree>
    <p:extLst>
      <p:ext uri="{BB962C8B-B14F-4D97-AF65-F5344CB8AC3E}">
        <p14:creationId xmlns:p14="http://schemas.microsoft.com/office/powerpoint/2010/main" val="2049413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MULTIMEDIA AND TELEPHONY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Telephony and the Network</a:t>
            </a:r>
          </a:p>
          <a:p>
            <a:pPr lvl="1"/>
            <a:r>
              <a:rPr lang="en-US" dirty="0"/>
              <a:t>How to make a phone call with default app</a:t>
            </a:r>
          </a:p>
          <a:p>
            <a:pPr lvl="2"/>
            <a:r>
              <a:rPr lang="en-US" dirty="0"/>
              <a:t>Show the default dial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61AF5-7ED8-484D-9735-9A11FCAB0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606" y="2951945"/>
            <a:ext cx="5245823" cy="133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25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MULTIMEDIA AND TELEPHONY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Telephony and the Network</a:t>
            </a:r>
          </a:p>
          <a:p>
            <a:pPr lvl="1"/>
            <a:r>
              <a:rPr lang="en-US" dirty="0"/>
              <a:t>Monitor the Telephony events</a:t>
            </a:r>
          </a:p>
          <a:p>
            <a:pPr lvl="2"/>
            <a:r>
              <a:rPr lang="en-US" dirty="0"/>
              <a:t>Permission: "</a:t>
            </a:r>
            <a:r>
              <a:rPr lang="en-US" dirty="0" err="1"/>
              <a:t>android.permission.READ_PHONE_STATE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Using </a:t>
            </a:r>
            <a:r>
              <a:rPr lang="en-US" dirty="0" err="1"/>
              <a:t>PhoneStateListener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BEEDFF-28D8-D747-BBDE-CE5C95F4F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22" y="3196059"/>
            <a:ext cx="6743700" cy="275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16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MULTIMEDIA AND TELEPHONY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Telephony and the Network</a:t>
            </a:r>
          </a:p>
          <a:p>
            <a:pPr lvl="1"/>
            <a:r>
              <a:rPr lang="en-US" dirty="0"/>
              <a:t>Send SMS to other phone</a:t>
            </a:r>
          </a:p>
          <a:p>
            <a:pPr lvl="2"/>
            <a:r>
              <a:rPr lang="en-US" dirty="0"/>
              <a:t>Permission: "</a:t>
            </a:r>
            <a:r>
              <a:rPr lang="en-US" dirty="0" err="1"/>
              <a:t>android.permission.SEND_SMS</a:t>
            </a:r>
            <a:r>
              <a:rPr lang="en-US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00C58-8308-7442-A4FD-D9CAA71F2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28" y="2789499"/>
            <a:ext cx="7751422" cy="316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15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MULTIMEDIA AND TELEPHONY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Telephony and the Network</a:t>
            </a:r>
          </a:p>
          <a:p>
            <a:pPr lvl="1"/>
            <a:r>
              <a:rPr lang="en-US" dirty="0"/>
              <a:t>Receive SMS with broadcast receiver</a:t>
            </a:r>
          </a:p>
          <a:p>
            <a:pPr lvl="2"/>
            <a:r>
              <a:rPr lang="en-US" dirty="0"/>
              <a:t>Permission: "</a:t>
            </a:r>
            <a:r>
              <a:rPr lang="en-US" dirty="0" err="1"/>
              <a:t>android.permission.RECEIVE_SMS</a:t>
            </a:r>
            <a:r>
              <a:rPr lang="en-US" dirty="0"/>
              <a:t>”</a:t>
            </a:r>
          </a:p>
          <a:p>
            <a:pPr lvl="2"/>
            <a:r>
              <a:rPr lang="en-US" dirty="0" err="1"/>
              <a:t>Registe</a:t>
            </a:r>
            <a:r>
              <a:rPr lang="en-US" dirty="0"/>
              <a:t> the receiver in Manifest: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36285-0BAA-5544-A7EC-E8F2F8B33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17" y="3344762"/>
            <a:ext cx="66167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78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MULTIMEDIA AND TELEPHONY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Telephony and the Network</a:t>
            </a:r>
          </a:p>
          <a:p>
            <a:pPr lvl="1"/>
            <a:r>
              <a:rPr lang="en-US" dirty="0"/>
              <a:t>Receive SMS with broadcast receiver</a:t>
            </a:r>
          </a:p>
          <a:p>
            <a:pPr lvl="2"/>
            <a:r>
              <a:rPr lang="en-US" dirty="0"/>
              <a:t>Create class extended from </a:t>
            </a:r>
            <a:r>
              <a:rPr lang="en-US" dirty="0" err="1"/>
              <a:t>BroadcastReceiver</a:t>
            </a:r>
            <a:endParaRPr lang="en-US" dirty="0"/>
          </a:p>
          <a:p>
            <a:pPr lvl="2"/>
            <a:r>
              <a:rPr lang="en-US" dirty="0"/>
              <a:t>Get message information from Intent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0F317-C75D-6E49-B901-67B8DD71C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92" y="3441620"/>
            <a:ext cx="7323158" cy="234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90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MULTIMEDIA AND TELEPHONY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Telephony and the Network</a:t>
            </a:r>
          </a:p>
          <a:p>
            <a:pPr lvl="1"/>
            <a:r>
              <a:rPr lang="en-US" dirty="0"/>
              <a:t>Read messages =&gt; Content provider</a:t>
            </a:r>
          </a:p>
          <a:p>
            <a:pPr lvl="2"/>
            <a:r>
              <a:rPr lang="en-US" dirty="0"/>
              <a:t>Permission: "</a:t>
            </a:r>
            <a:r>
              <a:rPr lang="en-US" dirty="0" err="1"/>
              <a:t>android.permission.READ_SMS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Using: </a:t>
            </a:r>
            <a:r>
              <a:rPr lang="en-US" dirty="0" err="1"/>
              <a:t>ContentResolver</a:t>
            </a:r>
            <a:endParaRPr lang="en-US" dirty="0"/>
          </a:p>
          <a:p>
            <a:pPr lvl="2"/>
            <a:r>
              <a:rPr lang="en-US" dirty="0"/>
              <a:t>Uri: "content://</a:t>
            </a:r>
            <a:r>
              <a:rPr lang="en-US" dirty="0" err="1"/>
              <a:t>sms</a:t>
            </a:r>
            <a:r>
              <a:rPr lang="en-US" dirty="0"/>
              <a:t>/"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554FF-D2FF-EB45-BBD7-93F1770A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806419"/>
            <a:ext cx="7886700" cy="169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55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MULTIMEDIA AND TELEPHONY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Telephony and the Network</a:t>
            </a:r>
          </a:p>
          <a:p>
            <a:pPr lvl="1"/>
            <a:r>
              <a:rPr lang="en-US" dirty="0"/>
              <a:t>Read contacts =&gt; Content provider</a:t>
            </a:r>
          </a:p>
          <a:p>
            <a:pPr lvl="2"/>
            <a:r>
              <a:rPr lang="en-US" dirty="0"/>
              <a:t>Permission: "</a:t>
            </a:r>
            <a:r>
              <a:rPr lang="en-US" dirty="0" err="1"/>
              <a:t>android.permission.READ_CONTACTS</a:t>
            </a:r>
            <a:r>
              <a:rPr lang="en-US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DBC3B-3197-D048-8482-CB0EF25A2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2805692"/>
            <a:ext cx="7886701" cy="314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68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MULTIMEDIA AND TELEPHONY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Telephony and the Network</a:t>
            </a:r>
          </a:p>
          <a:p>
            <a:pPr lvl="1"/>
            <a:r>
              <a:rPr lang="en-US" dirty="0"/>
              <a:t>Check Network status</a:t>
            </a:r>
          </a:p>
          <a:p>
            <a:pPr lvl="2"/>
            <a:r>
              <a:rPr lang="en-US" dirty="0"/>
              <a:t>"</a:t>
            </a:r>
            <a:r>
              <a:rPr lang="en-US" dirty="0" err="1"/>
              <a:t>android.permission.ACCESS_NETWORK_STATE</a:t>
            </a:r>
            <a:r>
              <a:rPr lang="en-US" dirty="0"/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59814-70DE-D94E-B476-2C16BDD7F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30" y="2754775"/>
            <a:ext cx="7708740" cy="32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65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D15C5-9648-D542-AB13-9A8FC248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</a:t>
            </a:r>
          </a:p>
        </p:txBody>
      </p:sp>
    </p:spTree>
    <p:extLst>
      <p:ext uri="{BB962C8B-B14F-4D97-AF65-F5344CB8AC3E}">
        <p14:creationId xmlns:p14="http://schemas.microsoft.com/office/powerpoint/2010/main" val="3984611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2AB1-DE2D-2841-8618-EEFCA1BD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4DD22-16F5-DD43-8931-596A06FEBD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Tieu Kim </a:t>
            </a:r>
            <a:r>
              <a:rPr lang="en-US" dirty="0" err="1"/>
              <a:t>Cuong</a:t>
            </a:r>
            <a:endParaRPr lang="en-US" dirty="0"/>
          </a:p>
          <a:p>
            <a:pPr lvl="1"/>
            <a:r>
              <a:rPr lang="en-US" dirty="0"/>
              <a:t>Department of Information Technology</a:t>
            </a:r>
          </a:p>
          <a:p>
            <a:pPr lvl="1"/>
            <a:r>
              <a:rPr lang="en-US" dirty="0" err="1"/>
              <a:t>cuongtk@tdc.edu.vn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5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MULTIMEDIA AND TELEPHONY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Playing audio and video with </a:t>
            </a:r>
            <a:r>
              <a:rPr lang="en-US" dirty="0" err="1"/>
              <a:t>MediaPlayer</a:t>
            </a:r>
            <a:endParaRPr lang="en-US" dirty="0"/>
          </a:p>
          <a:p>
            <a:pPr lvl="1"/>
            <a:r>
              <a:rPr lang="en-US" dirty="0"/>
              <a:t>Support more file types than </a:t>
            </a:r>
            <a:r>
              <a:rPr lang="en-US" dirty="0" err="1"/>
              <a:t>SoundPool</a:t>
            </a:r>
            <a:endParaRPr lang="en-US" dirty="0"/>
          </a:p>
          <a:p>
            <a:pPr lvl="2"/>
            <a:r>
              <a:rPr lang="en-US" dirty="0"/>
              <a:t>.</a:t>
            </a:r>
            <a:r>
              <a:rPr lang="en-US" dirty="0" err="1"/>
              <a:t>mkv</a:t>
            </a:r>
            <a:r>
              <a:rPr lang="en-US" dirty="0"/>
              <a:t>, .</a:t>
            </a:r>
            <a:r>
              <a:rPr lang="en-US" dirty="0" err="1"/>
              <a:t>webm</a:t>
            </a:r>
            <a:r>
              <a:rPr lang="en-US" dirty="0"/>
              <a:t>, .mp4, .m4a...</a:t>
            </a:r>
          </a:p>
          <a:p>
            <a:pPr lvl="1"/>
            <a:r>
              <a:rPr lang="en-US" dirty="0"/>
              <a:t>Support music or video large file</a:t>
            </a:r>
          </a:p>
          <a:p>
            <a:r>
              <a:rPr lang="en-US" dirty="0"/>
              <a:t>How to do…</a:t>
            </a:r>
          </a:p>
          <a:p>
            <a:pPr lvl="1"/>
            <a:r>
              <a:rPr lang="en-US" dirty="0"/>
              <a:t>Reuse </a:t>
            </a:r>
            <a:r>
              <a:rPr lang="en-US" dirty="0" err="1"/>
              <a:t>PlayMusicControl</a:t>
            </a:r>
            <a:endParaRPr lang="en-US" dirty="0"/>
          </a:p>
          <a:p>
            <a:pPr lvl="1"/>
            <a:r>
              <a:rPr lang="en-US" dirty="0"/>
              <a:t>Create new Project</a:t>
            </a:r>
          </a:p>
          <a:p>
            <a:pPr lvl="2"/>
            <a:r>
              <a:rPr lang="en-US" dirty="0"/>
              <a:t>Empty project: Multimedia</a:t>
            </a:r>
          </a:p>
          <a:p>
            <a:pPr lvl="2"/>
            <a:r>
              <a:rPr lang="en-US" dirty="0"/>
              <a:t>Copy layout content of </a:t>
            </a:r>
            <a:r>
              <a:rPr lang="en-US" dirty="0" err="1"/>
              <a:t>CustomViews</a:t>
            </a:r>
            <a:r>
              <a:rPr lang="en-US" dirty="0"/>
              <a:t> project to main layout</a:t>
            </a:r>
          </a:p>
          <a:p>
            <a:pPr lvl="2"/>
            <a:r>
              <a:rPr lang="en-US" dirty="0"/>
              <a:t>Copy </a:t>
            </a:r>
            <a:r>
              <a:rPr lang="en-US" dirty="0" err="1"/>
              <a:t>PlayMusicViewControl.java</a:t>
            </a:r>
            <a:r>
              <a:rPr lang="en-US" dirty="0"/>
              <a:t>, </a:t>
            </a:r>
            <a:r>
              <a:rPr lang="en-US" dirty="0" err="1"/>
              <a:t>MusicPlayerFunction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92247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MULTIMEDIA AND TELEPHONY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How to do…</a:t>
            </a:r>
          </a:p>
          <a:p>
            <a:pPr lvl="1"/>
            <a:r>
              <a:rPr lang="en-US" dirty="0"/>
              <a:t>Play music on Project</a:t>
            </a:r>
          </a:p>
          <a:p>
            <a:pPr lvl="2"/>
            <a:r>
              <a:rPr lang="en-US" dirty="0"/>
              <a:t>Create a directory in res named: raw</a:t>
            </a:r>
          </a:p>
          <a:p>
            <a:pPr lvl="2"/>
            <a:r>
              <a:rPr lang="en-US" dirty="0"/>
              <a:t>Copy some music files to raw directory</a:t>
            </a:r>
          </a:p>
          <a:p>
            <a:pPr lvl="2"/>
            <a:r>
              <a:rPr lang="en-US" dirty="0"/>
              <a:t>Create some functions to play music: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7AB72-4FC8-1F4F-A8CF-11562851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3634450"/>
            <a:ext cx="7124700" cy="232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6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MULTIMEDIA AND TELEPHONY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How to do…</a:t>
            </a:r>
          </a:p>
          <a:p>
            <a:pPr lvl="1"/>
            <a:r>
              <a:rPr lang="en-US" dirty="0"/>
              <a:t>Play music on Project</a:t>
            </a:r>
          </a:p>
          <a:p>
            <a:pPr lvl="2"/>
            <a:r>
              <a:rPr lang="en-US" dirty="0"/>
              <a:t>Create some functions to play music: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87D60-CCE8-D34D-B7C1-C9A785F7B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2893671"/>
            <a:ext cx="5955014" cy="306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MULTIMEDIA AND TELEPHONY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How to do…</a:t>
            </a:r>
          </a:p>
          <a:p>
            <a:pPr lvl="1"/>
            <a:r>
              <a:rPr lang="en-US" dirty="0"/>
              <a:t>Play music on SDCARD</a:t>
            </a:r>
          </a:p>
          <a:p>
            <a:pPr lvl="2"/>
            <a:r>
              <a:rPr lang="en-US" dirty="0"/>
              <a:t>Add permissions to Manifest (read and write </a:t>
            </a:r>
            <a:r>
              <a:rPr lang="en-US" dirty="0" err="1"/>
              <a:t>sdcard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Create some functions to play music: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06B990-27DF-0A40-A93D-7F5D1084B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136738"/>
            <a:ext cx="7886700" cy="281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50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MULTIMEDIA AND TELEPHONY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How to do…</a:t>
            </a:r>
          </a:p>
          <a:p>
            <a:pPr lvl="1"/>
            <a:r>
              <a:rPr lang="en-US" dirty="0"/>
              <a:t>Play music on SDCARD</a:t>
            </a:r>
          </a:p>
          <a:p>
            <a:pPr lvl="2"/>
            <a:r>
              <a:rPr lang="en-US" dirty="0"/>
              <a:t>Create some functions to play music: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1E858-8400-EA4A-B297-1F3DC0869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31626"/>
            <a:ext cx="7886700" cy="34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54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MULTIMEDIA AND TELEPHONY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/>
          </a:bodyPr>
          <a:lstStyle/>
          <a:p>
            <a:r>
              <a:rPr lang="en-US" dirty="0"/>
              <a:t>How to do…</a:t>
            </a:r>
          </a:p>
          <a:p>
            <a:pPr lvl="1"/>
            <a:r>
              <a:rPr lang="en-US" dirty="0"/>
              <a:t>Play music on SDCARD</a:t>
            </a:r>
          </a:p>
          <a:p>
            <a:pPr lvl="2"/>
            <a:r>
              <a:rPr lang="en-US" dirty="0"/>
              <a:t>Create some functions to play music: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CEC1D-06BB-294C-99F8-EB8B8DE99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11" y="2801072"/>
            <a:ext cx="6331352" cy="327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12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MULTIMEDIA AND TELEPHONY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453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to do…</a:t>
            </a:r>
          </a:p>
          <a:p>
            <a:pPr lvl="1"/>
            <a:r>
              <a:rPr lang="en-US" dirty="0"/>
              <a:t>Play music in the background (Using Service)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Declare an intent (this, </a:t>
            </a:r>
            <a:r>
              <a:rPr lang="en-US" dirty="0" err="1"/>
              <a:t>MusicService.class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service using: </a:t>
            </a:r>
            <a:r>
              <a:rPr lang="en-US" dirty="0" err="1"/>
              <a:t>startService</a:t>
            </a:r>
            <a:r>
              <a:rPr lang="en-US" dirty="0"/>
              <a:t>(intent)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90F71-27E2-B44C-B7BF-87CC8CF5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0" y="2433990"/>
            <a:ext cx="6070600" cy="24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45271"/>
      </p:ext>
    </p:extLst>
  </p:cSld>
  <p:clrMapOvr>
    <a:masterClrMapping/>
  </p:clrMapOvr>
</p:sld>
</file>

<file path=ppt/theme/theme1.xml><?xml version="1.0" encoding="utf-8"?>
<a:theme xmlns:a="http://schemas.openxmlformats.org/drawingml/2006/main" name="Cuong 2017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Cuong 2017-1</Template>
  <TotalTime>114129</TotalTime>
  <Words>799</Words>
  <Application>Microsoft Macintosh PowerPoint</Application>
  <PresentationFormat>On-screen Show (4:3)</PresentationFormat>
  <Paragraphs>148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Arial Hebrew</vt:lpstr>
      <vt:lpstr>Arial Narrow</vt:lpstr>
      <vt:lpstr>Calibri</vt:lpstr>
      <vt:lpstr>Wingdings</vt:lpstr>
      <vt:lpstr>Cuong 2017</vt:lpstr>
      <vt:lpstr>ĐA PHƯƠNG TIỆN VÀ TRUYỀN THÔNG THOẠI</vt:lpstr>
      <vt:lpstr>MULTIMEDIA AND TELEPHONY</vt:lpstr>
      <vt:lpstr>MULTIMEDIA AND TELEPHONY</vt:lpstr>
      <vt:lpstr>MULTIMEDIA AND TELEPHONY</vt:lpstr>
      <vt:lpstr>MULTIMEDIA AND TELEPHONY</vt:lpstr>
      <vt:lpstr>MULTIMEDIA AND TELEPHONY</vt:lpstr>
      <vt:lpstr>MULTIMEDIA AND TELEPHONY</vt:lpstr>
      <vt:lpstr>MULTIMEDIA AND TELEPHONY</vt:lpstr>
      <vt:lpstr>MULTIMEDIA AND TELEPHONY</vt:lpstr>
      <vt:lpstr>MULTIMEDIA AND TELEPHONY</vt:lpstr>
      <vt:lpstr>MULTIMEDIA AND TELEPHONY</vt:lpstr>
      <vt:lpstr>MULTIMEDIA AND TELEPHONY</vt:lpstr>
      <vt:lpstr>MULTIMEDIA AND TELEPHONY</vt:lpstr>
      <vt:lpstr>MULTIMEDIA AND TELEPHONY</vt:lpstr>
      <vt:lpstr>MULTIMEDIA AND TELEPHONY</vt:lpstr>
      <vt:lpstr>MULTIMEDIA AND TELEPHONY</vt:lpstr>
      <vt:lpstr>MULTIMEDIA AND TELEPHONY</vt:lpstr>
      <vt:lpstr>MULTIMEDIA AND TELEPHONY</vt:lpstr>
      <vt:lpstr>MULTIMEDIA AND TELEPHONY</vt:lpstr>
      <vt:lpstr>MULTIMEDIA AND TELEPHONY</vt:lpstr>
      <vt:lpstr>MULTIMEDIA AND TELEPHONY</vt:lpstr>
      <vt:lpstr>MULTIMEDIA AND TELEPHONY</vt:lpstr>
      <vt:lpstr>MULTIMEDIA AND TELEPHONY</vt:lpstr>
      <vt:lpstr>MULTIMEDIA AND TELEPHONY</vt:lpstr>
      <vt:lpstr>MULTIMEDIA AND TELEPHONY</vt:lpstr>
      <vt:lpstr>MULTIMEDIA AND TELEPHONY</vt:lpstr>
      <vt:lpstr>MULTIMEDIA AND TELEPHONY</vt:lpstr>
      <vt:lpstr>QUESTIONS AND ANSWER</vt:lpstr>
      <vt:lpstr>THANK YOU!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Cương Tiêu Kim</dc:creator>
  <cp:lastModifiedBy>Cương Tiêu Kim</cp:lastModifiedBy>
  <cp:revision>229</cp:revision>
  <dcterms:created xsi:type="dcterms:W3CDTF">2017-12-28T08:34:58Z</dcterms:created>
  <dcterms:modified xsi:type="dcterms:W3CDTF">2018-04-30T16:14:49Z</dcterms:modified>
</cp:coreProperties>
</file>